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27"/>
  </p:notesMasterIdLst>
  <p:sldIdLst>
    <p:sldId id="256" r:id="rId3"/>
    <p:sldId id="257" r:id="rId4"/>
    <p:sldId id="297" r:id="rId5"/>
    <p:sldId id="258" r:id="rId6"/>
    <p:sldId id="268" r:id="rId7"/>
    <p:sldId id="298" r:id="rId8"/>
    <p:sldId id="366" r:id="rId9"/>
    <p:sldId id="368" r:id="rId10"/>
    <p:sldId id="271" r:id="rId11"/>
    <p:sldId id="260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272" r:id="rId21"/>
    <p:sldId id="294" r:id="rId22"/>
    <p:sldId id="296" r:id="rId23"/>
    <p:sldId id="263" r:id="rId24"/>
    <p:sldId id="29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253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</a:t>
            </a:r>
            <a:r>
              <a:rPr lang="en-US" altLang="zh-TW" dirty="0"/>
              <a:t>train</a:t>
            </a:r>
            <a:r>
              <a:rPr lang="zh-TW" altLang="en-US" dirty="0"/>
              <a:t>跟</a:t>
            </a:r>
            <a:r>
              <a:rPr lang="en-US" altLang="zh-TW" dirty="0" err="1"/>
              <a:t>validatio</a:t>
            </a:r>
            <a:r>
              <a:rPr lang="zh-TW" altLang="en-US" dirty="0"/>
              <a:t>的時候不可以把時間打散，還是需要按照時間預測</a:t>
            </a:r>
            <a:endParaRPr lang="en-US" altLang="zh-TW" dirty="0"/>
          </a:p>
          <a:p>
            <a:r>
              <a:rPr lang="zh-TW" altLang="en-US" dirty="0"/>
              <a:t>有</a:t>
            </a:r>
            <a:r>
              <a:rPr lang="en-US" altLang="zh-TW" dirty="0" err="1"/>
              <a:t>timelag</a:t>
            </a:r>
            <a:r>
              <a:rPr lang="zh-TW" altLang="en-US" dirty="0"/>
              <a:t>空值的</a:t>
            </a:r>
            <a:r>
              <a:rPr lang="en-US" altLang="zh-TW" dirty="0"/>
              <a:t>3</a:t>
            </a:r>
            <a:r>
              <a:rPr lang="zh-TW" altLang="en-US" dirty="0"/>
              <a:t>筆資料整筆刪掉，切割</a:t>
            </a:r>
            <a:r>
              <a:rPr lang="en-US" altLang="zh-TW" dirty="0"/>
              <a:t>validation</a:t>
            </a:r>
            <a:r>
              <a:rPr lang="zh-TW" altLang="en-US" dirty="0"/>
              <a:t>資料的時候按照順序切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79A7D-CB0B-45B1-A64C-99165A8389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6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validation</a:t>
            </a:r>
            <a:r>
              <a:rPr lang="zh-TW" altLang="en-US" dirty="0"/>
              <a:t>圖案還沒換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4FF77-9765-4371-87D7-3D59A228680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0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ANN_Timeseries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71932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results-1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10FB99-4FEE-482E-9CF2-638BB53F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0" y="5819715"/>
            <a:ext cx="11955543" cy="4286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970C24D-DBD8-49A3-E31E-FD3549B5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67" y="2801964"/>
            <a:ext cx="1962424" cy="170521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E4C162-7206-D844-CC84-1E1BA8FD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73" y="1790046"/>
            <a:ext cx="4080708" cy="35078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34034AD-25BE-7A47-3DDB-8C5D92FCA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1790046"/>
            <a:ext cx="4044655" cy="35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98436" y="1580048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results-2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12FC0E-37DC-7E32-27CB-D7F4BEF6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2" y="5502912"/>
            <a:ext cx="11803122" cy="4001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61F9EB-BE4D-DF5F-6B59-B535B651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388" y="2822959"/>
            <a:ext cx="1962424" cy="16956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3910E0-2A32-563E-3835-9291080A6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35" y="1630460"/>
            <a:ext cx="3952681" cy="33978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6260855-8E87-545E-07D1-64C6A2413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6" y="1630460"/>
            <a:ext cx="3917759" cy="33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C0DC18-A89B-D063-46EA-C843CB29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5463930"/>
            <a:ext cx="12192000" cy="4181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9441FB-3620-1C7A-3546-5BDA00C3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02" y="2902556"/>
            <a:ext cx="235300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469325-6B79-BC6E-C286-E8F111CD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7" y="1636988"/>
            <a:ext cx="3912778" cy="33635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8643F9-FA58-5659-9773-633278A32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8" y="1636988"/>
            <a:ext cx="3878209" cy="33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6318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F96A9-9A42-52DE-C000-1886ADEB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0174"/>
            <a:ext cx="1183170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8A02B9-041E-D3DC-D607-0F943186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2" y="2818200"/>
            <a:ext cx="2124371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2EFC08C-5176-C939-DA10-E8560AB7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3" y="1580050"/>
            <a:ext cx="3919802" cy="33695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0F517B-9840-2EC3-1D59-8815D22A4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3" y="1625400"/>
            <a:ext cx="3885171" cy="33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0B9AD7-FF6F-8499-741B-5D2072C0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1" y="5506647"/>
            <a:ext cx="11850754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A26D55-2888-E142-0697-C917A761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03" y="2884321"/>
            <a:ext cx="2029108" cy="17337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6490AF-F82A-9096-BF14-C96D9F4F2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26" y="1674835"/>
            <a:ext cx="3919333" cy="33691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F9D652-1720-F9E6-3DC8-9358A329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" y="1677013"/>
            <a:ext cx="3884705" cy="33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9DECE-FB1C-6926-D37B-34D2F3FD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" y="5702091"/>
            <a:ext cx="11660227" cy="3810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3FE725-4600-F7EB-59D7-B9C7280E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89" y="2963515"/>
            <a:ext cx="2333951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4A7D16-96B7-D8DE-3024-AE2282E4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7" y="1649704"/>
            <a:ext cx="3906214" cy="33578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D2DA3F-2733-B834-F411-B3E128775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5" y="1649704"/>
            <a:ext cx="3871702" cy="33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506979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B40784-38BF-792C-8562-0FBFB64D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2" y="5150554"/>
            <a:ext cx="11793596" cy="409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241157-91C2-FC0B-83E1-F8940082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02" y="2813437"/>
            <a:ext cx="2019582" cy="1714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5DEFE8-264A-DA4C-72BC-6FE168F0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66" y="1580049"/>
            <a:ext cx="3944280" cy="3390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8966F2-C4DF-72FE-DD98-FB338D784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8" y="1580049"/>
            <a:ext cx="3909432" cy="3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509CA3-4356-0ECB-0171-098FE4F6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" y="5581999"/>
            <a:ext cx="1193649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CC2E49-E739-868C-BCDD-16BBB3C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3" y="2937390"/>
            <a:ext cx="245779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052C5A-45D1-E383-81E7-F6CE08A5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2" y="1622218"/>
            <a:ext cx="3922091" cy="3371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938C70-7143-974E-961F-78B82DDB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5" y="1622217"/>
            <a:ext cx="3887440" cy="33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17803" y="1580047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F1B177-AC7B-B7A3-B87C-5EB1F2D7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" y="5438232"/>
            <a:ext cx="11965070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9A2926-9E03-A107-AB01-FCFF63BE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98" y="2898610"/>
            <a:ext cx="2162477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037DB5-CBE1-DD18-46EE-404A52FA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3" y="1580047"/>
            <a:ext cx="3908183" cy="33595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19436B-B77F-EF7D-639F-9CA517AB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" y="1580047"/>
            <a:ext cx="3873654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42D29A-9EF1-F004-0CBB-D433509C9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33887"/>
              </p:ext>
            </p:extLst>
          </p:nvPr>
        </p:nvGraphicFramePr>
        <p:xfrm>
          <a:off x="245039" y="1398883"/>
          <a:ext cx="11701922" cy="508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=0.007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MAPE=1.692%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SMAPE=1.689%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Loss=4.4565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MAPE=1.642%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SMAPE=1.657%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=0.276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Loss=4.1187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MAPE=1.606%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SMAPE=1.619%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Loss=4.2837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MAPE=1.737%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SMAPE=1.722%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Loss=4.4848</a:t>
                      </a:r>
                    </a:p>
                    <a:p>
                      <a:pPr algn="ct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MAPE=1.721%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SMAPE=1.709%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=0.268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Loss=4.9671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RMSE=0.565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MAPE=2.465%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SMAPE=2.452%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=0.367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Loss=4.1665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MAPE=1.496%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SMAPE=1.503%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=0.192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Loss=4.4514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RMSE=0.417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MAPE=1.761%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SMAPE=1.779%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=0.302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Loss=4.5960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RMSE=0.542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MAPE=2.39%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SMAPE=2.429%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=0.453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Loss=4.3519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937DBD1C-F28D-19BC-5C90-FFA95DEC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4375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7720147" y="2738387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475D9D3-DBEB-A7EA-D67E-70FC840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62" y="1794738"/>
            <a:ext cx="2220105" cy="42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717783" y="2533317"/>
            <a:ext cx="1035376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使用該組合進行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</a:t>
            </a: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因為該組合反應出的圖形最好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29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B9C2C-8588-EF32-8D8D-13024E25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zh-TW" altLang="en-US" dirty="0"/>
              <a:t>個指標如何看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3FD0C-1D42-0EB9-B12A-9F242719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644218"/>
            <a:ext cx="10353762" cy="4804709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是預測值和實際值之間的平均絕對差。它衡量了預測值與實際值之間的平均差異程度，其值越小越好。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是預測值和實際值之間的平均平方差。它衡量了預測值與實際值之間的平均平方差異，其值越小越好。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比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更加敏感，因為它將差異平方化。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的平方根。它提供了預測值與實際值之間的平均差異的平均量度。與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衡量了預測值相對於實際值的平均百分比誤差。它將絕對誤差轉換為相對誤差，其值越小越好。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對稱平均絕對百分比誤差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的對稱版本，它將絕對誤差轉換為相對誤差並考慮了預測值和實際值的平均值。與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衡量了預測值相對於實際值的平均相對誤差。它衡量預測模型相對於基準模型的性能。其值越接近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越好，表示模型的性能越好。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中位數相對絕對誤差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衡量了預測值相對於實際值的中位數相對誤差。與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不同，它使用中位數而不是平均值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25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在</a:t>
            </a:r>
            <a:r>
              <a:rPr lang="en-US" altLang="zh-TW" dirty="0"/>
              <a:t>9</a:t>
            </a:r>
            <a:r>
              <a:rPr lang="zh-TW" altLang="en-US" dirty="0"/>
              <a:t>組不同的測試值中，每組的指標差異不大，重疊度也大致相同，</a:t>
            </a:r>
            <a:endParaRPr lang="en-US" altLang="zh-TW" dirty="0"/>
          </a:p>
          <a:p>
            <a:r>
              <a:rPr lang="zh-TW" altLang="en-US" dirty="0"/>
              <a:t>而這張則是</a:t>
            </a:r>
            <a:r>
              <a:rPr lang="en-US" altLang="zh-TW" dirty="0"/>
              <a:t>9</a:t>
            </a:r>
            <a:r>
              <a:rPr lang="zh-TW" altLang="en-US" dirty="0"/>
              <a:t>組中最好的圖，它的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是其中最小的，越小的值反映出來的誤差越小，預測的結果最好。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會看起來很吻合可能是因為單位的問題，加上資料內的數字差沒有到非常大。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5A6F29-E286-9D86-73CD-41AB5598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32" y="3429000"/>
            <a:ext cx="8506935" cy="3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7B32FC-1AE8-C2C7-6FEB-8CE4F22D05D1}"/>
              </a:ext>
            </a:extLst>
          </p:cNvPr>
          <p:cNvSpPr txBox="1"/>
          <p:nvPr/>
        </p:nvSpPr>
        <p:spPr>
          <a:xfrm>
            <a:off x="685461" y="1824055"/>
            <a:ext cx="10810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pPr algn="ctr"/>
            <a:r>
              <a:rPr lang="zh-TW" altLang="en-US" dirty="0"/>
              <a:t>同理也反應在</a:t>
            </a:r>
            <a:r>
              <a:rPr lang="en-US" altLang="zh-TW" dirty="0"/>
              <a:t>Actual by predicted plot</a:t>
            </a:r>
            <a:r>
              <a:rPr lang="zh-TW" altLang="en-US" dirty="0"/>
              <a:t>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7F0FED-2D01-0892-07AC-79F49B14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6" y="2340538"/>
            <a:ext cx="4193780" cy="42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timeseries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B8D3594-4E6F-FA4C-EC9A-FC70B1C45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267"/>
            <a:ext cx="10353675" cy="3866628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C77EE77-E88A-F972-FCCD-25E4A50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81" y="2001370"/>
            <a:ext cx="1878180" cy="3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326820" y="2098115"/>
            <a:ext cx="4729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因為考慮時間序列的關係，將原本收盤價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close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往複製成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lag_1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欄位，並且向下移動一格。</a:t>
            </a:r>
            <a:endParaRPr lang="en-US" altLang="zh-TW" sz="2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需要這麼作是因為未發生的事情不能作為資料使用，所以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2020/5/27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這份資料是沒有先前的資料可以作使用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的，然後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2020/5/28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則只有第一筆的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23.92000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可以作使用，以此類推。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3418EB-47F5-F6F2-C3B7-C85A1413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62141"/>
            <a:ext cx="3476418" cy="9704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E5C0A8-3227-3A33-7BD9-27FCF44D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491086"/>
            <a:ext cx="5327830" cy="23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276486" y="2098114"/>
            <a:ext cx="4729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為解決前面提到的問題，我們把有空值欄位的資料整列刪掉。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D9D049-045D-CDBC-8FC6-02B97450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60" y="2867555"/>
            <a:ext cx="4339485" cy="35919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B7F514-7EDE-4CC9-4F56-83096C11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60" y="1646533"/>
            <a:ext cx="4214754" cy="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>
            <a:off x="1582121" y="2715979"/>
            <a:ext cx="88710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87431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453148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立方體 27"/>
          <p:cNvSpPr/>
          <p:nvPr/>
        </p:nvSpPr>
        <p:spPr>
          <a:xfrm>
            <a:off x="432065" y="3446236"/>
            <a:ext cx="11034058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data: N=754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立方體 33"/>
          <p:cNvSpPr/>
          <p:nvPr/>
        </p:nvSpPr>
        <p:spPr>
          <a:xfrm>
            <a:off x="432065" y="4264161"/>
            <a:ext cx="9457764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N=646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立方體 34"/>
          <p:cNvSpPr/>
          <p:nvPr/>
        </p:nvSpPr>
        <p:spPr>
          <a:xfrm>
            <a:off x="9889829" y="4264161"/>
            <a:ext cx="1576293" cy="52706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Test:N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=108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886250-C0B4-833F-82B9-87A48359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4" name="圓柱 43">
            <a:extLst>
              <a:ext uri="{FF2B5EF4-FFF2-40B4-BE49-F238E27FC236}">
                <a16:creationId xmlns:a16="http://schemas.microsoft.com/office/drawing/2014/main" id="{00924571-4B59-4D44-0620-24698A8F049E}"/>
              </a:ext>
            </a:extLst>
          </p:cNvPr>
          <p:cNvSpPr/>
          <p:nvPr/>
        </p:nvSpPr>
        <p:spPr>
          <a:xfrm>
            <a:off x="570478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44">
            <a:extLst>
              <a:ext uri="{FF2B5EF4-FFF2-40B4-BE49-F238E27FC236}">
                <a16:creationId xmlns:a16="http://schemas.microsoft.com/office/drawing/2014/main" id="{5E2A3199-6028-CD8D-70A3-91C7A4EB7965}"/>
              </a:ext>
            </a:extLst>
          </p:cNvPr>
          <p:cNvSpPr/>
          <p:nvPr/>
        </p:nvSpPr>
        <p:spPr>
          <a:xfrm>
            <a:off x="2149895" y="5288645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7" name="圓柱 45">
            <a:extLst>
              <a:ext uri="{FF2B5EF4-FFF2-40B4-BE49-F238E27FC236}">
                <a16:creationId xmlns:a16="http://schemas.microsoft.com/office/drawing/2014/main" id="{9B446CFC-F4F8-ECB0-387E-0A336C9B1238}"/>
              </a:ext>
            </a:extLst>
          </p:cNvPr>
          <p:cNvSpPr/>
          <p:nvPr/>
        </p:nvSpPr>
        <p:spPr>
          <a:xfrm>
            <a:off x="3726189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0" name="圓柱 46">
            <a:extLst>
              <a:ext uri="{FF2B5EF4-FFF2-40B4-BE49-F238E27FC236}">
                <a16:creationId xmlns:a16="http://schemas.microsoft.com/office/drawing/2014/main" id="{DF41A6C9-0C1D-64FF-F673-E4444B472521}"/>
              </a:ext>
            </a:extLst>
          </p:cNvPr>
          <p:cNvSpPr/>
          <p:nvPr/>
        </p:nvSpPr>
        <p:spPr>
          <a:xfrm>
            <a:off x="5302483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1" name="圓柱 47">
            <a:extLst>
              <a:ext uri="{FF2B5EF4-FFF2-40B4-BE49-F238E27FC236}">
                <a16:creationId xmlns:a16="http://schemas.microsoft.com/office/drawing/2014/main" id="{B00CD26C-1C75-9BB8-5F1B-6D6AE52E04AC}"/>
              </a:ext>
            </a:extLst>
          </p:cNvPr>
          <p:cNvSpPr/>
          <p:nvPr/>
        </p:nvSpPr>
        <p:spPr>
          <a:xfrm>
            <a:off x="6881900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2" name="圓柱 48">
            <a:extLst>
              <a:ext uri="{FF2B5EF4-FFF2-40B4-BE49-F238E27FC236}">
                <a16:creationId xmlns:a16="http://schemas.microsoft.com/office/drawing/2014/main" id="{B844BF96-79A2-A047-79BB-385DAA66547F}"/>
              </a:ext>
            </a:extLst>
          </p:cNvPr>
          <p:cNvSpPr/>
          <p:nvPr/>
        </p:nvSpPr>
        <p:spPr>
          <a:xfrm>
            <a:off x="8461317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3" name="圓柱 49">
            <a:extLst>
              <a:ext uri="{FF2B5EF4-FFF2-40B4-BE49-F238E27FC236}">
                <a16:creationId xmlns:a16="http://schemas.microsoft.com/office/drawing/2014/main" id="{00CC96DD-4CA9-5CB1-C3E4-C4CCDA6FCD02}"/>
              </a:ext>
            </a:extLst>
          </p:cNvPr>
          <p:cNvSpPr/>
          <p:nvPr/>
        </p:nvSpPr>
        <p:spPr>
          <a:xfrm>
            <a:off x="10034487" y="5288644"/>
            <a:ext cx="1428512" cy="96981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</p:spTree>
    <p:extLst>
      <p:ext uri="{BB962C8B-B14F-4D97-AF65-F5344CB8AC3E}">
        <p14:creationId xmlns:p14="http://schemas.microsoft.com/office/powerpoint/2010/main" val="42363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97108" y="241842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29384" y="4035417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2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29384" y="564871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3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E605948-786B-CE94-7777-BD891F75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圓柱 37">
            <a:extLst>
              <a:ext uri="{FF2B5EF4-FFF2-40B4-BE49-F238E27FC236}">
                <a16:creationId xmlns:a16="http://schemas.microsoft.com/office/drawing/2014/main" id="{1980B739-354F-8111-C22B-E10A897F6F25}"/>
              </a:ext>
            </a:extLst>
          </p:cNvPr>
          <p:cNvSpPr/>
          <p:nvPr/>
        </p:nvSpPr>
        <p:spPr>
          <a:xfrm>
            <a:off x="2107434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N=33 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(36-3 lag)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38">
            <a:extLst>
              <a:ext uri="{FF2B5EF4-FFF2-40B4-BE49-F238E27FC236}">
                <a16:creationId xmlns:a16="http://schemas.microsoft.com/office/drawing/2014/main" id="{15798B0A-30FF-B545-94F4-154C6FCC830B}"/>
              </a:ext>
            </a:extLst>
          </p:cNvPr>
          <p:cNvSpPr/>
          <p:nvPr/>
        </p:nvSpPr>
        <p:spPr>
          <a:xfrm>
            <a:off x="3686851" y="2173695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18" name="圓柱 39">
            <a:extLst>
              <a:ext uri="{FF2B5EF4-FFF2-40B4-BE49-F238E27FC236}">
                <a16:creationId xmlns:a16="http://schemas.microsoft.com/office/drawing/2014/main" id="{FDAE2440-B4DD-A906-52E8-22C890197C61}"/>
              </a:ext>
            </a:extLst>
          </p:cNvPr>
          <p:cNvSpPr/>
          <p:nvPr/>
        </p:nvSpPr>
        <p:spPr>
          <a:xfrm>
            <a:off x="5263145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5" name="圓柱 40">
            <a:extLst>
              <a:ext uri="{FF2B5EF4-FFF2-40B4-BE49-F238E27FC236}">
                <a16:creationId xmlns:a16="http://schemas.microsoft.com/office/drawing/2014/main" id="{7F8B5228-C62D-87A4-C341-59AF8B37EA4A}"/>
              </a:ext>
            </a:extLst>
          </p:cNvPr>
          <p:cNvSpPr/>
          <p:nvPr/>
        </p:nvSpPr>
        <p:spPr>
          <a:xfrm>
            <a:off x="6839439" y="2173694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6" name="圓柱 41">
            <a:extLst>
              <a:ext uri="{FF2B5EF4-FFF2-40B4-BE49-F238E27FC236}">
                <a16:creationId xmlns:a16="http://schemas.microsoft.com/office/drawing/2014/main" id="{66CF8D78-DD1E-56EB-F66D-C497F0629222}"/>
              </a:ext>
            </a:extLst>
          </p:cNvPr>
          <p:cNvSpPr/>
          <p:nvPr/>
        </p:nvSpPr>
        <p:spPr>
          <a:xfrm>
            <a:off x="8418856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柱 42">
            <a:extLst>
              <a:ext uri="{FF2B5EF4-FFF2-40B4-BE49-F238E27FC236}">
                <a16:creationId xmlns:a16="http://schemas.microsoft.com/office/drawing/2014/main" id="{1B60D5FB-F4A5-765E-EA72-D33558181A92}"/>
              </a:ext>
            </a:extLst>
          </p:cNvPr>
          <p:cNvSpPr/>
          <p:nvPr/>
        </p:nvSpPr>
        <p:spPr>
          <a:xfrm>
            <a:off x="9998273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圓柱 55">
            <a:extLst>
              <a:ext uri="{FF2B5EF4-FFF2-40B4-BE49-F238E27FC236}">
                <a16:creationId xmlns:a16="http://schemas.microsoft.com/office/drawing/2014/main" id="{10509556-21C0-1AEE-B30E-9325C6495A28}"/>
              </a:ext>
            </a:extLst>
          </p:cNvPr>
          <p:cNvSpPr/>
          <p:nvPr/>
        </p:nvSpPr>
        <p:spPr>
          <a:xfrm>
            <a:off x="2107434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圓柱 56">
            <a:extLst>
              <a:ext uri="{FF2B5EF4-FFF2-40B4-BE49-F238E27FC236}">
                <a16:creationId xmlns:a16="http://schemas.microsoft.com/office/drawing/2014/main" id="{A942036B-2509-7BAC-973A-394B9F32B9CC}"/>
              </a:ext>
            </a:extLst>
          </p:cNvPr>
          <p:cNvSpPr/>
          <p:nvPr/>
        </p:nvSpPr>
        <p:spPr>
          <a:xfrm>
            <a:off x="3686851" y="3911203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0" name="圓柱 57">
            <a:extLst>
              <a:ext uri="{FF2B5EF4-FFF2-40B4-BE49-F238E27FC236}">
                <a16:creationId xmlns:a16="http://schemas.microsoft.com/office/drawing/2014/main" id="{41A6CA03-5C08-B892-FC6E-8C75DD82A9FC}"/>
              </a:ext>
            </a:extLst>
          </p:cNvPr>
          <p:cNvSpPr/>
          <p:nvPr/>
        </p:nvSpPr>
        <p:spPr>
          <a:xfrm>
            <a:off x="5263145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1" name="圓柱 58">
            <a:extLst>
              <a:ext uri="{FF2B5EF4-FFF2-40B4-BE49-F238E27FC236}">
                <a16:creationId xmlns:a16="http://schemas.microsoft.com/office/drawing/2014/main" id="{FF8F5B8F-2D04-97A0-7C1C-CAB002BEC798}"/>
              </a:ext>
            </a:extLst>
          </p:cNvPr>
          <p:cNvSpPr/>
          <p:nvPr/>
        </p:nvSpPr>
        <p:spPr>
          <a:xfrm>
            <a:off x="6839439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2" name="圓柱 59">
            <a:extLst>
              <a:ext uri="{FF2B5EF4-FFF2-40B4-BE49-F238E27FC236}">
                <a16:creationId xmlns:a16="http://schemas.microsoft.com/office/drawing/2014/main" id="{74A2F3BD-8041-220E-90C4-4E5B12F9DD1B}"/>
              </a:ext>
            </a:extLst>
          </p:cNvPr>
          <p:cNvSpPr/>
          <p:nvPr/>
        </p:nvSpPr>
        <p:spPr>
          <a:xfrm>
            <a:off x="8418856" y="3911202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3" name="圓柱 60">
            <a:extLst>
              <a:ext uri="{FF2B5EF4-FFF2-40B4-BE49-F238E27FC236}">
                <a16:creationId xmlns:a16="http://schemas.microsoft.com/office/drawing/2014/main" id="{1DF32559-45DB-A7DE-7908-9CE73F7B8591}"/>
              </a:ext>
            </a:extLst>
          </p:cNvPr>
          <p:cNvSpPr/>
          <p:nvPr/>
        </p:nvSpPr>
        <p:spPr>
          <a:xfrm>
            <a:off x="9998273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柱 64">
            <a:extLst>
              <a:ext uri="{FF2B5EF4-FFF2-40B4-BE49-F238E27FC236}">
                <a16:creationId xmlns:a16="http://schemas.microsoft.com/office/drawing/2014/main" id="{25F51405-EF95-3E4D-CEF6-92D4F963A33D}"/>
              </a:ext>
            </a:extLst>
          </p:cNvPr>
          <p:cNvSpPr/>
          <p:nvPr/>
        </p:nvSpPr>
        <p:spPr>
          <a:xfrm>
            <a:off x="2107434" y="5518850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柱 65">
            <a:extLst>
              <a:ext uri="{FF2B5EF4-FFF2-40B4-BE49-F238E27FC236}">
                <a16:creationId xmlns:a16="http://schemas.microsoft.com/office/drawing/2014/main" id="{4994DC2B-FBE0-DF3E-3561-F08B286EB5BC}"/>
              </a:ext>
            </a:extLst>
          </p:cNvPr>
          <p:cNvSpPr/>
          <p:nvPr/>
        </p:nvSpPr>
        <p:spPr>
          <a:xfrm>
            <a:off x="3686851" y="5518851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柱 66">
            <a:extLst>
              <a:ext uri="{FF2B5EF4-FFF2-40B4-BE49-F238E27FC236}">
                <a16:creationId xmlns:a16="http://schemas.microsoft.com/office/drawing/2014/main" id="{6ACE299C-8293-923D-FE7C-5C626A1168F1}"/>
              </a:ext>
            </a:extLst>
          </p:cNvPr>
          <p:cNvSpPr/>
          <p:nvPr/>
        </p:nvSpPr>
        <p:spPr>
          <a:xfrm>
            <a:off x="5263145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7" name="圓柱 67">
            <a:extLst>
              <a:ext uri="{FF2B5EF4-FFF2-40B4-BE49-F238E27FC236}">
                <a16:creationId xmlns:a16="http://schemas.microsoft.com/office/drawing/2014/main" id="{2DA946E4-0347-1CD0-58DA-9C1DF87ABB31}"/>
              </a:ext>
            </a:extLst>
          </p:cNvPr>
          <p:cNvSpPr/>
          <p:nvPr/>
        </p:nvSpPr>
        <p:spPr>
          <a:xfrm>
            <a:off x="6839439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8" name="圓柱 68">
            <a:extLst>
              <a:ext uri="{FF2B5EF4-FFF2-40B4-BE49-F238E27FC236}">
                <a16:creationId xmlns:a16="http://schemas.microsoft.com/office/drawing/2014/main" id="{A02B8FB7-6D1A-D273-AA43-816C19149BAA}"/>
              </a:ext>
            </a:extLst>
          </p:cNvPr>
          <p:cNvSpPr/>
          <p:nvPr/>
        </p:nvSpPr>
        <p:spPr>
          <a:xfrm>
            <a:off x="8418856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9" name="圓柱 69">
            <a:extLst>
              <a:ext uri="{FF2B5EF4-FFF2-40B4-BE49-F238E27FC236}">
                <a16:creationId xmlns:a16="http://schemas.microsoft.com/office/drawing/2014/main" id="{DD14B44E-A21F-CEE9-768F-0E09EB1A66C2}"/>
              </a:ext>
            </a:extLst>
          </p:cNvPr>
          <p:cNvSpPr/>
          <p:nvPr/>
        </p:nvSpPr>
        <p:spPr>
          <a:xfrm>
            <a:off x="9998273" y="5518850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</p:spTree>
    <p:extLst>
      <p:ext uri="{BB962C8B-B14F-4D97-AF65-F5344CB8AC3E}">
        <p14:creationId xmlns:p14="http://schemas.microsoft.com/office/powerpoint/2010/main" val="2626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3C1CD9-70DD-E6C4-3D30-B99C25DE236F}"/>
              </a:ext>
            </a:extLst>
          </p:cNvPr>
          <p:cNvSpPr txBox="1"/>
          <p:nvPr/>
        </p:nvSpPr>
        <p:spPr>
          <a:xfrm>
            <a:off x="7816608" y="3254929"/>
            <a:ext cx="23005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6900"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zh-TW" altLang="en-US" dirty="0"/>
              <a:t>手動將剛剛分割好的資料筆數輸入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ACBDBC5-1A83-1E10-BA82-9B97F2E9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9" y="2782048"/>
            <a:ext cx="4732453" cy="23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313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1051</TotalTime>
  <Words>1195</Words>
  <Application>Microsoft Office PowerPoint</Application>
  <PresentationFormat>寬螢幕</PresentationFormat>
  <Paragraphs>189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Söhne</vt:lpstr>
      <vt:lpstr>Calibri</vt:lpstr>
      <vt:lpstr>Calibri Light</vt:lpstr>
      <vt:lpstr>Calisto MT</vt:lpstr>
      <vt:lpstr>Times New Roman</vt:lpstr>
      <vt:lpstr>Wingdings</vt:lpstr>
      <vt:lpstr>Wingdings 2</vt:lpstr>
      <vt:lpstr>HDOfficeLightV0</vt:lpstr>
      <vt:lpstr>石板</vt:lpstr>
      <vt:lpstr>ANN_Timeseries</vt:lpstr>
      <vt:lpstr>1.Variable definition</vt:lpstr>
      <vt:lpstr>1.Variable definition</vt:lpstr>
      <vt:lpstr>2. Descriptive statistics</vt:lpstr>
      <vt:lpstr>3.Data preprocessing</vt:lpstr>
      <vt:lpstr>3.Data preprocessing</vt:lpstr>
      <vt:lpstr>4.Model building and results</vt:lpstr>
      <vt:lpstr>4.Model building and results</vt:lpstr>
      <vt:lpstr>4.Model building and results</vt:lpstr>
      <vt:lpstr>4.Model building and results-1</vt:lpstr>
      <vt:lpstr>4.Model building and results-2</vt:lpstr>
      <vt:lpstr>4.Model building and results-3</vt:lpstr>
      <vt:lpstr>4.Model building and results-4</vt:lpstr>
      <vt:lpstr>4.Model building and results-5</vt:lpstr>
      <vt:lpstr>4.Model building and results-6</vt:lpstr>
      <vt:lpstr>4.Model building and results-7</vt:lpstr>
      <vt:lpstr>4.Model building and results-8</vt:lpstr>
      <vt:lpstr>4.Model building and results-9</vt:lpstr>
      <vt:lpstr>4.Model building and results</vt:lpstr>
      <vt:lpstr>Test</vt:lpstr>
      <vt:lpstr>8個指標如何看</vt:lpstr>
      <vt:lpstr>結果討論</vt:lpstr>
      <vt:lpstr>結果討論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69</cp:revision>
  <dcterms:created xsi:type="dcterms:W3CDTF">2023-04-30T10:16:10Z</dcterms:created>
  <dcterms:modified xsi:type="dcterms:W3CDTF">2023-05-28T12:59:40Z</dcterms:modified>
</cp:coreProperties>
</file>